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60" r:id="rId6"/>
    <p:sldId id="262" r:id="rId7"/>
    <p:sldId id="261" r:id="rId8"/>
    <p:sldId id="259"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16" autoAdjust="0"/>
    <p:restoredTop sz="94660"/>
  </p:normalViewPr>
  <p:slideViewPr>
    <p:cSldViewPr snapToGrid="0">
      <p:cViewPr>
        <p:scale>
          <a:sx n="96" d="100"/>
          <a:sy n="96" d="100"/>
        </p:scale>
        <p:origin x="-906" y="-5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2/23/2016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8898" y="1731431"/>
            <a:ext cx="6815669" cy="1515533"/>
          </a:xfrm>
        </p:spPr>
        <p:txBody>
          <a:bodyPr/>
          <a:lstStyle/>
          <a:p>
            <a:r>
              <a:rPr lang="en-GB" b="1" dirty="0" smtClean="0"/>
              <a:t>Obesity. </a:t>
            </a:r>
            <a:endParaRPr lang="en-GB" b="1"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29508" y="3623226"/>
            <a:ext cx="2819400" cy="1619250"/>
          </a:xfrm>
          <a:prstGeom prst="ellipse">
            <a:avLst/>
          </a:prstGeom>
          <a:ln>
            <a:noFill/>
          </a:ln>
          <a:effectLst>
            <a:softEdge rad="112500"/>
          </a:effectLst>
        </p:spPr>
      </p:pic>
    </p:spTree>
    <p:extLst>
      <p:ext uri="{BB962C8B-B14F-4D97-AF65-F5344CB8AC3E}">
        <p14:creationId xmlns:p14="http://schemas.microsoft.com/office/powerpoint/2010/main" xmlns="" val="297743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6576" y="1648053"/>
            <a:ext cx="6815669" cy="2573869"/>
          </a:xfrm>
        </p:spPr>
        <p:txBody>
          <a:bodyPr/>
          <a:lstStyle/>
          <a:p>
            <a:pPr algn="l"/>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What?</a:t>
            </a:r>
            <a:br>
              <a:rPr lang="en-GB" dirty="0" smtClean="0"/>
            </a:br>
            <a:r>
              <a:rPr lang="en-GB" sz="1600" dirty="0" smtClean="0"/>
              <a:t>Obesity is defined as having too much body fat, and is likely to cause serious health problems (NHS, 2014).  </a:t>
            </a:r>
            <a:br>
              <a:rPr lang="en-GB" sz="1600" dirty="0" smtClean="0"/>
            </a:br>
            <a:r>
              <a:rPr lang="en-GB" sz="1600" dirty="0" smtClean="0"/>
              <a:t>The body mass index is commonly used and measures height 2 weight ratio.</a:t>
            </a:r>
            <a:br>
              <a:rPr lang="en-GB" sz="1600" dirty="0" smtClean="0"/>
            </a:br>
            <a:r>
              <a:rPr lang="en-GB" sz="1600" dirty="0" smtClean="0"/>
              <a:t>However criticism of the BMI, suggests that the method does not distinguish between muscle and fat (BBC, 2013). </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81033" y="1255436"/>
            <a:ext cx="2619375" cy="1743075"/>
          </a:xfrm>
          <a:prstGeom prst="ellipse">
            <a:avLst/>
          </a:prstGeom>
          <a:ln>
            <a:noFill/>
          </a:ln>
          <a:effectLst>
            <a:softEdge rad="112500"/>
          </a:effectLst>
        </p:spPr>
      </p:pic>
    </p:spTree>
    <p:extLst>
      <p:ext uri="{BB962C8B-B14F-4D97-AF65-F5344CB8AC3E}">
        <p14:creationId xmlns:p14="http://schemas.microsoft.com/office/powerpoint/2010/main" xmlns="" val="42338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4062530"/>
          </a:xfrm>
        </p:spPr>
        <p:txBody>
          <a:bodyPr/>
          <a:lstStyle/>
          <a:p>
            <a:r>
              <a:rPr lang="en-GB" dirty="0" smtClean="0"/>
              <a:t>Why?</a:t>
            </a:r>
            <a:br>
              <a:rPr lang="en-GB" dirty="0" smtClean="0"/>
            </a:br>
            <a:r>
              <a:rPr lang="en-GB" sz="1400" b="1" dirty="0" smtClean="0"/>
              <a:t>Inactive lifestyle </a:t>
            </a:r>
            <a:r>
              <a:rPr lang="en-GB" sz="1400" dirty="0" smtClean="0"/>
              <a:t>– spend a lot of time near TV, computer, doing work, homework etc. (NHLBI. GOV 2012). Study by Jeffrey (1997) found that TV watching and fast food eating were positively correlated. Also they found that people with lower income were highly affected by this. </a:t>
            </a:r>
            <a:br>
              <a:rPr lang="en-GB" sz="1400" dirty="0" smtClean="0"/>
            </a:br>
            <a:r>
              <a:rPr lang="en-GB" sz="1400" b="1" dirty="0" smtClean="0"/>
              <a:t>Environment:  </a:t>
            </a:r>
            <a:r>
              <a:rPr lang="en-GB" sz="1400" dirty="0" smtClean="0"/>
              <a:t>some researchers suggest that it is because lack of sidewalks, trails parks. Gyms are not affordable. Work schedules -  people suggesting they don’t have a time for exercise. Oversized food portions, especially in America – some of them could feed 2/3 people but are given to one. Lack of access to healthy food options -  suggest that there are people living in areas where there is not healthy food options near by.  Food advertising – targeting children  with high calorie food and snacks. (NHLBI. GOV, 2012). </a:t>
            </a:r>
            <a:br>
              <a:rPr lang="en-GB" sz="1400" dirty="0" smtClean="0"/>
            </a:br>
            <a:r>
              <a:rPr lang="en-GB" sz="1400" b="1" dirty="0" smtClean="0"/>
              <a:t>Genes:  </a:t>
            </a:r>
            <a:r>
              <a:rPr lang="en-GB" sz="1400" dirty="0" smtClean="0"/>
              <a:t>Several twin studies have shown that there is a link between genetics an obesity and there are possibility o inherit obesity from the parents ( NHLBI</a:t>
            </a:r>
            <a:r>
              <a:rPr lang="en-GB" sz="1400" dirty="0"/>
              <a:t>. GOV, </a:t>
            </a:r>
            <a:r>
              <a:rPr lang="en-GB" sz="1400" dirty="0" smtClean="0"/>
              <a:t>2012). Cline et.al. (2015) found that genetic factors have a high impact on fast food consumption and obesity.  </a:t>
            </a:r>
            <a:br>
              <a:rPr lang="en-GB" sz="1400" dirty="0" smtClean="0"/>
            </a:br>
            <a:r>
              <a:rPr lang="en-GB" sz="1400" b="1" dirty="0" smtClean="0"/>
              <a:t>Health Conditions</a:t>
            </a:r>
            <a:r>
              <a:rPr lang="en-GB" sz="1400" dirty="0" smtClean="0"/>
              <a:t>: sometimes hormone levels, such as underactive thyroid can also increase weight and create obesity (NHLBI</a:t>
            </a:r>
            <a:r>
              <a:rPr lang="en-GB" sz="1400" dirty="0"/>
              <a:t>. GOV, </a:t>
            </a:r>
            <a:r>
              <a:rPr lang="en-GB" sz="1400" dirty="0" smtClean="0"/>
              <a:t>2012).</a:t>
            </a:r>
            <a:br>
              <a:rPr lang="en-GB" sz="1400" dirty="0" smtClean="0"/>
            </a:br>
            <a:r>
              <a:rPr lang="en-GB" sz="1400" b="1" dirty="0" smtClean="0"/>
              <a:t>Medicine:  </a:t>
            </a:r>
            <a:r>
              <a:rPr lang="en-GB" sz="1400" dirty="0" smtClean="0"/>
              <a:t>according to NHLBI certain medicine can also impact the levels of obesity.  </a:t>
            </a:r>
            <a:br>
              <a:rPr lang="en-GB" sz="1400" dirty="0" smtClean="0"/>
            </a:br>
            <a:endParaRPr lang="en-GB" dirty="0"/>
          </a:p>
        </p:txBody>
      </p:sp>
    </p:spTree>
    <p:extLst>
      <p:ext uri="{BB962C8B-B14F-4D97-AF65-F5344CB8AC3E}">
        <p14:creationId xmlns:p14="http://schemas.microsoft.com/office/powerpoint/2010/main" xmlns="" val="353400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2033" y="1967948"/>
            <a:ext cx="6815669" cy="3020390"/>
          </a:xfrm>
        </p:spPr>
        <p:txBody>
          <a:bodyPr>
            <a:normAutofit/>
          </a:bodyPr>
          <a:lstStyle/>
          <a:p>
            <a:r>
              <a:rPr lang="en-GB" sz="1400" b="1" dirty="0" smtClean="0"/>
              <a:t>Emotional Factors</a:t>
            </a:r>
            <a:r>
              <a:rPr lang="en-GB" sz="1400" dirty="0" smtClean="0"/>
              <a:t>:  there have been studies suggesting that some people when they are bored, angry stressed  have a tendency to eat more which also are possible carouse of overweight (NHLBI. </a:t>
            </a:r>
            <a:r>
              <a:rPr lang="en-GB" sz="1400" dirty="0" err="1" smtClean="0"/>
              <a:t>Gov</a:t>
            </a:r>
            <a:r>
              <a:rPr lang="en-GB" sz="1400" dirty="0" smtClean="0"/>
              <a:t>, 2012). </a:t>
            </a:r>
          </a:p>
          <a:p>
            <a:r>
              <a:rPr lang="en-GB" sz="1400" b="1" dirty="0" smtClean="0"/>
              <a:t>Lack of sleep: </a:t>
            </a:r>
            <a:r>
              <a:rPr lang="en-GB" sz="1400" dirty="0" smtClean="0"/>
              <a:t>has also been found one of the reasons why people might get obese. For </a:t>
            </a:r>
            <a:r>
              <a:rPr lang="en-GB" sz="1400" dirty="0"/>
              <a:t>example, one study of teenagers showed that with each hour of sleep lost, the odds of becoming obese went up. Lack of sleep increases the risk of obesity in other age groups as well.</a:t>
            </a:r>
          </a:p>
          <a:p>
            <a:r>
              <a:rPr lang="en-GB" sz="1400" dirty="0"/>
              <a:t>People who sleep fewer hours also seem to prefer eating foods that are higher in calories and carbohydrates, which can lead to overeating, weight gain, and </a:t>
            </a:r>
            <a:r>
              <a:rPr lang="en-GB" sz="1400" dirty="0" smtClean="0"/>
              <a:t>obesity (</a:t>
            </a:r>
            <a:r>
              <a:rPr lang="en-GB" sz="1400" dirty="0"/>
              <a:t>NHLBI. </a:t>
            </a:r>
            <a:r>
              <a:rPr lang="en-GB" sz="1400" dirty="0" err="1"/>
              <a:t>Gov</a:t>
            </a:r>
            <a:r>
              <a:rPr lang="en-GB" sz="1400" dirty="0"/>
              <a:t>, </a:t>
            </a:r>
            <a:r>
              <a:rPr lang="en-GB" sz="1400" dirty="0" smtClean="0"/>
              <a:t>2012).</a:t>
            </a:r>
          </a:p>
          <a:p>
            <a:r>
              <a:rPr lang="en-GB" sz="1400" b="1" dirty="0" smtClean="0"/>
              <a:t>Pregnancy:  </a:t>
            </a:r>
            <a:r>
              <a:rPr lang="en-GB" sz="1400" dirty="0" smtClean="0"/>
              <a:t>after </a:t>
            </a:r>
            <a:r>
              <a:rPr lang="en-GB" sz="1400" dirty="0"/>
              <a:t>giving birth, some women </a:t>
            </a:r>
            <a:r>
              <a:rPr lang="en-GB" sz="1400" dirty="0" smtClean="0"/>
              <a:t> have  an overweigh it find hard to loose it. This </a:t>
            </a:r>
            <a:r>
              <a:rPr lang="en-GB" sz="1400" dirty="0"/>
              <a:t>may lead to overweight or obesity, especially after a few pregnancies.</a:t>
            </a:r>
          </a:p>
          <a:p>
            <a:endParaRPr lang="en-GB" sz="1400" dirty="0"/>
          </a:p>
        </p:txBody>
      </p:sp>
    </p:spTree>
    <p:extLst>
      <p:ext uri="{BB962C8B-B14F-4D97-AF65-F5344CB8AC3E}">
        <p14:creationId xmlns:p14="http://schemas.microsoft.com/office/powerpoint/2010/main" xmlns="" val="373615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037522"/>
            <a:ext cx="6815669" cy="4820478"/>
          </a:xfrm>
        </p:spPr>
        <p:txBody>
          <a:bodyPr/>
          <a:lstStyle/>
          <a:p>
            <a:r>
              <a:rPr lang="en-GB" dirty="0" smtClean="0"/>
              <a:t>How?</a:t>
            </a:r>
            <a:r>
              <a:rPr lang="en-GB" dirty="0"/>
              <a:t/>
            </a:r>
            <a:br>
              <a:rPr lang="en-GB" dirty="0"/>
            </a:br>
            <a:r>
              <a:rPr lang="lv-LV" sz="1600" b="1" u="sng" dirty="0" smtClean="0"/>
              <a:t>Some of the ideas:</a:t>
            </a:r>
            <a:r>
              <a:rPr lang="en-GB" sz="1600" b="1" u="sng" dirty="0" smtClean="0"/>
              <a:t> </a:t>
            </a:r>
            <a:br>
              <a:rPr lang="en-GB" sz="1600" b="1" u="sng" dirty="0" smtClean="0"/>
            </a:br>
            <a:r>
              <a:rPr lang="en-GB" sz="1400" dirty="0" smtClean="0"/>
              <a:t>Easy access to takeaway. Exposure to fast food outlets creates increased fast food consumption. (NHS, 2014)</a:t>
            </a:r>
            <a:r>
              <a:rPr lang="lv-LV" sz="1400" dirty="0" smtClean="0"/>
              <a:t/>
            </a:r>
            <a:br>
              <a:rPr lang="lv-LV" sz="1400" dirty="0" smtClean="0"/>
            </a:br>
            <a:r>
              <a:rPr lang="lv-LV" sz="1400" dirty="0" smtClean="0"/>
              <a:t>Research by Courtemanche et.al. (2015) found that obesity is associated with </a:t>
            </a:r>
            <a:r>
              <a:rPr lang="lv-LV" sz="1400" b="1" dirty="0" smtClean="0"/>
              <a:t>economics</a:t>
            </a:r>
            <a:r>
              <a:rPr lang="en-GB" sz="1400" dirty="0"/>
              <a:t> </a:t>
            </a:r>
            <a:r>
              <a:rPr lang="lv-LV" sz="1400" dirty="0" smtClean="0"/>
              <a:t>as wel. They suggested that </a:t>
            </a:r>
            <a:r>
              <a:rPr lang="lv-LV" sz="1400" b="1" dirty="0" smtClean="0"/>
              <a:t>discount factor </a:t>
            </a:r>
            <a:r>
              <a:rPr lang="lv-LV" sz="1400" dirty="0" smtClean="0"/>
              <a:t>highly impacts the obesity because of the are more likey to by unhelthy options. They also looked at impatiance and link to BMI and interestibgly found that </a:t>
            </a:r>
            <a:r>
              <a:rPr lang="lv-LV" sz="1400" b="1" dirty="0" smtClean="0"/>
              <a:t>impatient peoples</a:t>
            </a:r>
            <a:r>
              <a:rPr lang="lv-LV" sz="1400" dirty="0" smtClean="0"/>
              <a:t> are also morelikely to buy unhalthy options instead of helthy, increasing obesity.</a:t>
            </a:r>
            <a:br>
              <a:rPr lang="lv-LV" sz="1400" dirty="0" smtClean="0"/>
            </a:br>
            <a:r>
              <a:rPr lang="lv-LV" sz="1400" dirty="0" smtClean="0"/>
              <a:t>Study by Drewnowski et.al. (2014) </a:t>
            </a:r>
            <a:r>
              <a:rPr lang="en-GB" sz="1400" dirty="0" smtClean="0"/>
              <a:t>found that people from lower </a:t>
            </a:r>
            <a:r>
              <a:rPr lang="en-GB" sz="1400" b="1" dirty="0" smtClean="0"/>
              <a:t>socioeconomic class </a:t>
            </a:r>
            <a:r>
              <a:rPr lang="en-GB" sz="1400" dirty="0" smtClean="0"/>
              <a:t>tend to prefer cheaper, unhealthier food options comparing to the people with higher income. This study suggested that people who have higher income and higher education obesity was lower. Interestingly they found that </a:t>
            </a:r>
            <a:r>
              <a:rPr lang="en-GB" sz="1400" b="1" dirty="0" smtClean="0"/>
              <a:t>distance</a:t>
            </a:r>
            <a:r>
              <a:rPr lang="en-GB" sz="1400" dirty="0" smtClean="0"/>
              <a:t> to nearest supermarket was not influential on obesity, which sometimes is a stereotype.</a:t>
            </a:r>
            <a:br>
              <a:rPr lang="en-GB" sz="1400" dirty="0" smtClean="0"/>
            </a:br>
            <a:r>
              <a:rPr lang="en-GB" sz="1400" dirty="0" smtClean="0"/>
              <a:t>Research by </a:t>
            </a:r>
            <a:r>
              <a:rPr lang="en-GB" sz="1400" dirty="0" err="1" smtClean="0"/>
              <a:t>Sengupta</a:t>
            </a:r>
            <a:r>
              <a:rPr lang="en-GB" sz="1400" dirty="0" smtClean="0"/>
              <a:t> et.al. (2015) found that in India  obesity in female population is much higher in urban areas comparing to the rural areas. Suggesting that it might be because lower energy deficiency. </a:t>
            </a:r>
            <a:br>
              <a:rPr lang="en-GB" sz="1400" dirty="0" smtClean="0"/>
            </a:br>
            <a:r>
              <a:rPr lang="en-GB" sz="1400" dirty="0" smtClean="0"/>
              <a:t>Study by Harrington (2008) found that high </a:t>
            </a:r>
            <a:r>
              <a:rPr lang="en-GB" sz="1400" b="1" dirty="0" smtClean="0"/>
              <a:t>sugary beverages and  </a:t>
            </a:r>
            <a:r>
              <a:rPr lang="en-GB" sz="1400" dirty="0" smtClean="0"/>
              <a:t>high level of sugars in </a:t>
            </a:r>
            <a:r>
              <a:rPr lang="en-GB" sz="1400" b="1" dirty="0" smtClean="0"/>
              <a:t>foods</a:t>
            </a:r>
            <a:r>
              <a:rPr lang="en-GB" sz="1400" dirty="0" smtClean="0"/>
              <a:t> are one of the high reasons for adolescent obesity and creates higher risk of insulin and diabetes. </a:t>
            </a:r>
            <a:br>
              <a:rPr lang="en-GB" sz="1400" dirty="0" smtClean="0"/>
            </a:br>
            <a:r>
              <a:rPr lang="en-GB" sz="1600" dirty="0" smtClean="0"/>
              <a:t/>
            </a:r>
            <a:br>
              <a:rPr lang="en-GB" sz="1600" dirty="0" smtClean="0"/>
            </a:br>
            <a:r>
              <a:rPr lang="en-GB" sz="1600" dirty="0" smtClean="0"/>
              <a:t/>
            </a:r>
            <a:br>
              <a:rPr lang="en-GB" sz="1600" dirty="0" smtClean="0"/>
            </a:br>
            <a:endParaRPr lang="en-GB" dirty="0"/>
          </a:p>
        </p:txBody>
      </p:sp>
    </p:spTree>
    <p:extLst>
      <p:ext uri="{BB962C8B-B14F-4D97-AF65-F5344CB8AC3E}">
        <p14:creationId xmlns:p14="http://schemas.microsoft.com/office/powerpoint/2010/main" xmlns="" val="168636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2967569"/>
          </a:xfrm>
        </p:spPr>
        <p:txBody>
          <a:bodyPr/>
          <a:lstStyle/>
          <a:p>
            <a:pPr algn="l"/>
            <a:r>
              <a:rPr lang="en-GB" dirty="0" smtClean="0"/>
              <a:t>Who?</a:t>
            </a:r>
            <a:br>
              <a:rPr lang="en-GB" dirty="0" smtClean="0"/>
            </a:br>
            <a:r>
              <a:rPr lang="en-GB" sz="1600" dirty="0" smtClean="0"/>
              <a:t>Internationally obesity is most common in the USA. </a:t>
            </a:r>
            <a:br>
              <a:rPr lang="en-GB" sz="1600" dirty="0" smtClean="0"/>
            </a:br>
            <a:r>
              <a:rPr lang="en-GB" sz="1600" dirty="0" smtClean="0"/>
              <a:t>Statistics in USA suggests that 35.9% considered obese. The least obese are Japan at 3.5%. England rates quite highly at 24.8 %. (OECD Health Data 2012). </a:t>
            </a:r>
            <a:br>
              <a:rPr lang="en-GB" sz="1600" dirty="0" smtClean="0"/>
            </a:br>
            <a:r>
              <a:rPr lang="en-GB" sz="1600" dirty="0" smtClean="0"/>
              <a:t>Studies suggest that obesity is most common in low oncome households. Wages were inversely related to BMI and obesity. (Truong and Sturm, 2005). Kim and Leigh 2010). </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88269" y="1431649"/>
            <a:ext cx="2466975" cy="1847850"/>
          </a:xfrm>
          <a:prstGeom prst="ellipse">
            <a:avLst/>
          </a:prstGeom>
          <a:ln>
            <a:noFill/>
          </a:ln>
          <a:effectLst>
            <a:softEdge rad="112500"/>
          </a:effectLst>
        </p:spPr>
      </p:pic>
    </p:spTree>
    <p:extLst>
      <p:ext uri="{BB962C8B-B14F-4D97-AF65-F5344CB8AC3E}">
        <p14:creationId xmlns:p14="http://schemas.microsoft.com/office/powerpoint/2010/main" xmlns="" val="51449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8898" y="1181100"/>
            <a:ext cx="6815669" cy="960964"/>
          </a:xfrm>
        </p:spPr>
        <p:txBody>
          <a:bodyPr/>
          <a:lstStyle/>
          <a:p>
            <a:pPr algn="l"/>
            <a:r>
              <a:rPr lang="en-GB" dirty="0" smtClean="0"/>
              <a:t>Where?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8418" y="3242038"/>
            <a:ext cx="6096000" cy="32540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54418" y="1033669"/>
            <a:ext cx="5621602" cy="3835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640543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2002369"/>
          </a:xfrm>
        </p:spPr>
        <p:txBody>
          <a:bodyPr/>
          <a:lstStyle/>
          <a:p>
            <a:pPr algn="l"/>
            <a:r>
              <a:rPr lang="en-GB" dirty="0" smtClean="0"/>
              <a:t>When?</a:t>
            </a:r>
            <a:br>
              <a:rPr lang="en-GB" dirty="0" smtClean="0"/>
            </a:br>
            <a:r>
              <a:rPr lang="en-GB" sz="1600" dirty="0" smtClean="0"/>
              <a:t>Obesity most commonly begins between the ages 5 and 6, or during adolescence (aacap.org, 2011)</a:t>
            </a:r>
            <a:br>
              <a:rPr lang="en-GB" sz="1600" dirty="0" smtClean="0"/>
            </a:br>
            <a:r>
              <a:rPr lang="en-GB" sz="1600" dirty="0" smtClean="0"/>
              <a:t/>
            </a:r>
            <a:br>
              <a:rPr lang="en-GB" sz="1600" dirty="0" smtClean="0"/>
            </a:br>
            <a:r>
              <a:rPr lang="en-GB" sz="1600" dirty="0" smtClean="0"/>
              <a:t>One out of 6 children ages 2 – 19 are obese (Ogden, et. al. 2012). </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45017" y="1346072"/>
            <a:ext cx="2643808" cy="1667361"/>
          </a:xfrm>
          <a:prstGeom prst="ellipse">
            <a:avLst/>
          </a:prstGeom>
          <a:ln>
            <a:noFill/>
          </a:ln>
          <a:effectLst>
            <a:softEdge rad="112500"/>
          </a:effectLst>
        </p:spPr>
      </p:pic>
      <p:pic>
        <p:nvPicPr>
          <p:cNvPr id="1026" name="Picture 2" descr="C:\Users\vaster\Desktop\obesity of girls and adult women.jpg"/>
          <p:cNvPicPr>
            <a:picLocks noChangeAspect="1" noChangeArrowheads="1"/>
          </p:cNvPicPr>
          <p:nvPr/>
        </p:nvPicPr>
        <p:blipFill>
          <a:blip r:embed="rId3"/>
          <a:srcRect/>
          <a:stretch>
            <a:fillRect/>
          </a:stretch>
        </p:blipFill>
        <p:spPr bwMode="auto">
          <a:xfrm>
            <a:off x="2750036" y="3958671"/>
            <a:ext cx="6761711" cy="2399371"/>
          </a:xfrm>
          <a:prstGeom prst="rect">
            <a:avLst/>
          </a:prstGeom>
          <a:noFill/>
        </p:spPr>
      </p:pic>
    </p:spTree>
    <p:extLst>
      <p:ext uri="{BB962C8B-B14F-4D97-AF65-F5344CB8AC3E}">
        <p14:creationId xmlns:p14="http://schemas.microsoft.com/office/powerpoint/2010/main" xmlns="" val="405376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Questions?</a:t>
            </a:r>
            <a:br>
              <a:rPr lang="en-GB" dirty="0" smtClean="0"/>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76786" y="3429000"/>
            <a:ext cx="2638425" cy="1733550"/>
          </a:xfrm>
          <a:prstGeom prst="ellipse">
            <a:avLst/>
          </a:prstGeom>
          <a:ln>
            <a:noFill/>
          </a:ln>
          <a:effectLst>
            <a:softEdge rad="112500"/>
          </a:effectLst>
        </p:spPr>
      </p:pic>
    </p:spTree>
    <p:extLst>
      <p:ext uri="{BB962C8B-B14F-4D97-AF65-F5344CB8AC3E}">
        <p14:creationId xmlns:p14="http://schemas.microsoft.com/office/powerpoint/2010/main" xmlns="" val="22391266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197</TotalTime>
  <Words>178</Words>
  <Application>Microsoft Office PowerPoint</Application>
  <PresentationFormat>Egyéni</PresentationFormat>
  <Paragraphs>12</Paragraphs>
  <Slides>9</Slides>
  <Notes>0</Notes>
  <HiddenSlides>0</HiddenSlides>
  <MMClips>0</MMClips>
  <ScaleCrop>false</ScaleCrop>
  <HeadingPairs>
    <vt:vector size="4" baseType="variant">
      <vt:variant>
        <vt:lpstr>Téma</vt:lpstr>
      </vt:variant>
      <vt:variant>
        <vt:i4>1</vt:i4>
      </vt:variant>
      <vt:variant>
        <vt:lpstr>Diacímek</vt:lpstr>
      </vt:variant>
      <vt:variant>
        <vt:i4>9</vt:i4>
      </vt:variant>
    </vt:vector>
  </HeadingPairs>
  <TitlesOfParts>
    <vt:vector size="10" baseType="lpstr">
      <vt:lpstr>Organic</vt:lpstr>
      <vt:lpstr>Obesity. </vt:lpstr>
      <vt:lpstr>      What? Obesity is defined as having too much body fat, and is likely to cause serious health problems (NHS, 2014).   The body mass index is commonly used and measures height 2 weight ratio. However criticism of the BMI, suggests that the method does not distinguish between muscle and fat (BBC, 2013). </vt:lpstr>
      <vt:lpstr>Why? Inactive lifestyle – spend a lot of time near TV, computer, doing work, homework etc. (NHLBI. GOV 2012). Study by Jeffrey (1997) found that TV watching and fast food eating were positively correlated. Also they found that people with lower income were highly affected by this.  Environment:  some researchers suggest that it is because lack of sidewalks, trails parks. Gyms are not affordable. Work schedules -  people suggesting they don’t have a time for exercise. Oversized food portions, especially in America – some of them could feed 2/3 people but are given to one. Lack of access to healthy food options -  suggest that there are people living in areas where there is not healthy food options near by.  Food advertising – targeting children  with high calorie food and snacks. (NHLBI. GOV, 2012).  Genes:  Several twin studies have shown that there is a link between genetics an obesity and there are possibility o inherit obesity from the parents ( NHLBI. GOV, 2012). Cline et.al. (2015) found that genetic factors have a high impact on fast food consumption and obesity.   Health Conditions: sometimes hormone levels, such as underactive thyroid can also increase weight and create obesity (NHLBI. GOV, 2012). Medicine:  according to NHLBI certain medicine can also impact the levels of obesity.   </vt:lpstr>
      <vt:lpstr>4. dia</vt:lpstr>
      <vt:lpstr>How? Some of the ideas:  Easy access to takeaway. Exposure to fast food outlets creates increased fast food consumption. (NHS, 2014) Research by Courtemanche et.al. (2015) found that obesity is associated with economics as wel. They suggested that discount factor highly impacts the obesity because of the are more likey to by unhelthy options. They also looked at impatiance and link to BMI and interestibgly found that impatient peoples are also morelikely to buy unhalthy options instead of helthy, increasing obesity. Study by Drewnowski et.al. (2014) found that people from lower socioeconomic class tend to prefer cheaper, unhealthier food options comparing to the people with higher income. This study suggested that people who have higher income and higher education obesity was lower. Interestingly they found that distance to nearest supermarket was not influential on obesity, which sometimes is a stereotype. Research by Sengupta et.al. (2015) found that in India  obesity in female population is much higher in urban areas comparing to the rural areas. Suggesting that it might be because lower energy deficiency.  Study by Harrington (2008) found that high sugary beverages and  high level of sugars in foods are one of the high reasons for adolescent obesity and creates higher risk of insulin and diabetes.    </vt:lpstr>
      <vt:lpstr>Who? Internationally obesity is most common in the USA.  Statistics in USA suggests that 35.9% considered obese. The least obese are Japan at 3.5%. England rates quite highly at 24.8 %. (OECD Health Data 2012).  Studies suggest that obesity is most common in low oncome households. Wages were inversely related to BMI and obesity. (Truong and Sturm, 2005). Kim and Leigh 2010). </vt:lpstr>
      <vt:lpstr>Where?</vt:lpstr>
      <vt:lpstr>When? Obesity most commonly begins between the ages 5 and 6, or during adolescence (aacap.org, 2011)  One out of 6 children ages 2 – 19 are obese (Ogden, et. al. 2012). </vt:lpstr>
      <vt:lpstr>Questions? </vt:lpstr>
    </vt:vector>
  </TitlesOfParts>
  <Company>Norfolk Educational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Leska, Madara</dc:creator>
  <cp:lastModifiedBy>vaster</cp:lastModifiedBy>
  <cp:revision>17</cp:revision>
  <dcterms:created xsi:type="dcterms:W3CDTF">2016-02-22T11:35:05Z</dcterms:created>
  <dcterms:modified xsi:type="dcterms:W3CDTF">2016-02-23T14:28:02Z</dcterms:modified>
</cp:coreProperties>
</file>